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14748079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43F02-3D58-454A-96C2-FAC9127EA0F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73247-CD1E-496C-95A5-D9115712A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83CB0-CC51-4A23-A8D3-A173EA5EC9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78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E75D-3A8A-255A-D9DC-AF89C5A5B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F2A8B-5D14-2A14-C757-0DFEC3916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7DB4F-E434-3DF4-7D34-3AD5F205E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9940-A5A1-489A-951F-4FF0ADD2B8B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64DB2-EB6B-8062-B526-204FE93CC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83E28-525C-8F5A-473E-C0A3E3D2B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963B-7301-4395-92E1-AEAB950E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7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2967C-79AE-6C8D-DAC4-989AC1D4E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113CC-1EC5-D78D-9AEE-60A5CF1FA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46402-5FC9-5A44-3509-F4F6AD63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9940-A5A1-489A-951F-4FF0ADD2B8B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6538C-F78B-7C41-DEA7-4BA196046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85B06-2EC9-6CE7-72D4-66F90F17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963B-7301-4395-92E1-AEAB950E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2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530759-9B89-3A85-0A14-C737497CC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C9681-F8C1-7AA7-AB43-FBD17D2A9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F7A9C-F7A4-8FF4-061A-EB7913503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9940-A5A1-489A-951F-4FF0ADD2B8B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F598D-1D38-047D-B383-122D240DE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3F46E-C429-68FE-D7FF-5ACD4D12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963B-7301-4395-92E1-AEAB950E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1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77260-BCB8-B743-10C7-07474746B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ED45B-79A3-C1DC-9D4A-71E5D7C84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F9792-15C6-85B5-FA69-18F67FC2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9940-A5A1-489A-951F-4FF0ADD2B8B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75AD3-8122-13D3-29F6-1EF66386F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B1350-7056-AB70-588D-08112124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963B-7301-4395-92E1-AEAB950E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9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A6445-3C62-C241-6881-75A20275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CABD1-112E-3395-1E0B-F9E750CE2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2938A-37BB-EB43-21AA-489F941D4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9940-A5A1-489A-951F-4FF0ADD2B8B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3E4A6-5E28-2EFB-B96A-C7F0C24A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D1F87-B0EA-D731-094C-F553FA64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963B-7301-4395-92E1-AEAB950E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6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1AFD-F91A-265B-676A-4D4E53B8C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B7CFD-ED9B-21FF-6FA7-975F86B69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70680-14AF-4643-09FC-E2C534412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6189A-E249-1BEB-09B4-8B534BC7E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9940-A5A1-489A-951F-4FF0ADD2B8B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39BF7-1722-66CB-B23A-65E34A03C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8431F-A19C-1B6F-C2F8-2D50A547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963B-7301-4395-92E1-AEAB950E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0CCA1-CBC1-C903-4A22-E7795348C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AF46B-4CC9-5C63-4FA9-4AE5BBA0F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F5BFB-6897-789F-C0CD-3F35FFACE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D05C8B-8ED8-DA4C-C6AD-5EF437150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5AFB41-BD51-E2E8-1267-7F1CC6D49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A25127-7266-6943-A14D-B2BC52FF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9940-A5A1-489A-951F-4FF0ADD2B8B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B6CE59-174C-8056-1386-7A4E1D8C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D48AC3-FFE9-2E0E-79DB-C66BDBE01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963B-7301-4395-92E1-AEAB950E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7BDCE-3E4C-5456-88C0-5D5E042D9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E6CDD-96A6-F7E3-D1C6-B953A868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9940-A5A1-489A-951F-4FF0ADD2B8B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10E14-5B7E-596B-499B-9C3920A5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20538-F25E-C74C-A9CD-90DD45CE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963B-7301-4395-92E1-AEAB950E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5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7B7AEC-DCFC-9153-65CF-86BBD027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9940-A5A1-489A-951F-4FF0ADD2B8B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B80097-6317-6377-15F9-56E63ED64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3CD0C-2BBF-FC10-216B-6C33A63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963B-7301-4395-92E1-AEAB950E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71097-D878-DEA8-723E-F56CB9A98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FA749-4015-895B-EF96-BFBC8585F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806AD-A742-3032-3326-F4B433C27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2F64C-EA97-3785-E69A-45D69440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9940-A5A1-489A-951F-4FF0ADD2B8B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E0E9A-CC21-2FB7-45DF-EC6C2B875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4CD84-A96B-620D-0920-F01F54E6F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963B-7301-4395-92E1-AEAB950E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4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E7677-051B-6E70-5CB6-D2C70143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78C139-6ED4-09BC-1368-42FA715C0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CFB7D-6308-6CB0-DB8F-86A77642D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FE0FA-B481-AFE9-E9E8-F98DB5AD8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9940-A5A1-489A-951F-4FF0ADD2B8B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8D73C-96E9-5066-6CE7-0093B37D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172E8-CFF8-1A65-4EAB-C7332774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963B-7301-4395-92E1-AEAB950E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9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08FC2D-6342-0A73-BCDB-CAA4046F1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D1FDC-0F18-D9E2-55BD-81F4EE69C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A4319-D871-7836-69CD-254434DDE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939940-A5A1-489A-951F-4FF0ADD2B8B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73DF7-92A9-1D44-A13A-B9F897A33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E2186-E9F1-BBBA-81BF-9562FE873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85963B-7301-4395-92E1-AEAB950E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7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resources.congruentx.com/hubfs/congruentX%20One%20Digital.pdf" TargetMode="External"/><Relationship Id="rId13" Type="http://schemas.openxmlformats.org/officeDocument/2006/relationships/image" Target="../media/image4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hyperlink" Target="mailto:chuck@congruentX.com" TargetMode="External"/><Relationship Id="rId21" Type="http://schemas.openxmlformats.org/officeDocument/2006/relationships/image" Target="../media/image11.png"/><Relationship Id="rId7" Type="http://schemas.openxmlformats.org/officeDocument/2006/relationships/hyperlink" Target="mailto:mike@congruentx.com" TargetMode="External"/><Relationship Id="rId12" Type="http://schemas.openxmlformats.org/officeDocument/2006/relationships/hyperlink" Target="https://resources.congruentx.com/hubfs/congruentX%20USL.pdf" TargetMode="External"/><Relationship Id="rId17" Type="http://schemas.openxmlformats.org/officeDocument/2006/relationships/hyperlink" Target="https://resources.congruentx.com/hubfs/congruentX%20West%20Coast%20Financial.pdf" TargetMode="External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twidhson@congruentx.com" TargetMode="External"/><Relationship Id="rId11" Type="http://schemas.openxmlformats.org/officeDocument/2006/relationships/image" Target="../media/image3.jpeg"/><Relationship Id="rId24" Type="http://schemas.openxmlformats.org/officeDocument/2006/relationships/image" Target="../media/image14.png"/><Relationship Id="rId5" Type="http://schemas.openxmlformats.org/officeDocument/2006/relationships/hyperlink" Target="file:///O:\ccognetta@congruentx.com" TargetMode="External"/><Relationship Id="rId15" Type="http://schemas.openxmlformats.org/officeDocument/2006/relationships/image" Target="../media/image6.png"/><Relationship Id="rId23" Type="http://schemas.openxmlformats.org/officeDocument/2006/relationships/image" Target="../media/image13.png"/><Relationship Id="rId10" Type="http://schemas.openxmlformats.org/officeDocument/2006/relationships/image" Target="../media/image2.png"/><Relationship Id="rId19" Type="http://schemas.openxmlformats.org/officeDocument/2006/relationships/image" Target="../media/image9.png"/><Relationship Id="rId4" Type="http://schemas.openxmlformats.org/officeDocument/2006/relationships/hyperlink" Target="mailto:Avi@congruentX.com" TargetMode="External"/><Relationship Id="rId9" Type="http://schemas.openxmlformats.org/officeDocument/2006/relationships/image" Target="../media/image1.png"/><Relationship Id="rId14" Type="http://schemas.openxmlformats.org/officeDocument/2006/relationships/image" Target="../media/image5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11B802-D98E-469C-B34A-5678640D492D}"/>
              </a:ext>
            </a:extLst>
          </p:cNvPr>
          <p:cNvSpPr/>
          <p:nvPr/>
        </p:nvSpPr>
        <p:spPr>
          <a:xfrm>
            <a:off x="2872408" y="0"/>
            <a:ext cx="9319591" cy="110804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74" b="1" dirty="0">
                <a:solidFill>
                  <a:prstClr val="white"/>
                </a:solidFill>
                <a:latin typeface="Calibri" panose="020F0502020204030204"/>
              </a:rPr>
              <a:t>Finally!  How to Accelerate Revenue and Salesforce takeouts with </a:t>
            </a:r>
            <a:r>
              <a:rPr lang="en-US" sz="1274" b="1" u="sng" dirty="0">
                <a:solidFill>
                  <a:prstClr val="white"/>
                </a:solidFill>
                <a:latin typeface="Calibri" panose="020F0502020204030204"/>
              </a:rPr>
              <a:t>AI Fueled Business Outcomes – Guaranteed. </a:t>
            </a:r>
            <a:endParaRPr lang="en-US" sz="1274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914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74" b="1" dirty="0">
                <a:solidFill>
                  <a:prstClr val="white"/>
                </a:solidFill>
                <a:latin typeface="Calibri" panose="020F0502020204030204"/>
              </a:rPr>
              <a:t>CongruentX</a:t>
            </a:r>
            <a:r>
              <a:rPr lang="en-US" sz="1274" dirty="0">
                <a:solidFill>
                  <a:prstClr val="white"/>
                </a:solidFill>
                <a:latin typeface="Calibri" panose="020F0502020204030204"/>
              </a:rPr>
              <a:t> does this through  - </a:t>
            </a:r>
          </a:p>
          <a:p>
            <a:pPr marL="285750" marR="0" lvl="0" indent="-285750" algn="l" defTabSz="914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74" b="1" dirty="0" err="1">
                <a:solidFill>
                  <a:prstClr val="white"/>
                </a:solidFill>
                <a:latin typeface="Calibri" panose="020F0502020204030204"/>
              </a:rPr>
              <a:t>SalesforceSwitch</a:t>
            </a:r>
            <a:r>
              <a:rPr lang="en-US" sz="1274" b="1" dirty="0">
                <a:solidFill>
                  <a:prstClr val="white"/>
                </a:solidFill>
                <a:latin typeface="Calibri" panose="020F0502020204030204"/>
              </a:rPr>
              <a:t> – Build a Revenue Based Business Case for Salesforce Replacement www.salesforceswitch.com</a:t>
            </a:r>
          </a:p>
          <a:p>
            <a:pPr marL="285750" marR="0" lvl="0" indent="-285750" algn="l" defTabSz="914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74" b="1" dirty="0">
                <a:solidFill>
                  <a:prstClr val="white"/>
                </a:solidFill>
                <a:latin typeface="Calibri" panose="020F0502020204030204"/>
              </a:rPr>
              <a:t>Onboarding Copilot – D365 Sales and Service </a:t>
            </a:r>
          </a:p>
          <a:p>
            <a:pPr marL="285750" marR="0" lvl="0" indent="-285750" algn="l" defTabSz="914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74" b="1" dirty="0">
                <a:solidFill>
                  <a:prstClr val="white"/>
                </a:solidFill>
                <a:latin typeface="Calibri" panose="020F0502020204030204"/>
              </a:rPr>
              <a:t>Drive Revenue, Active Usage, Expansion and Renewals with our </a:t>
            </a:r>
            <a:r>
              <a:rPr lang="en-US" sz="1274" b="1" dirty="0" err="1">
                <a:solidFill>
                  <a:prstClr val="white"/>
                </a:solidFill>
                <a:latin typeface="Calibri" panose="020F0502020204030204"/>
              </a:rPr>
              <a:t>RevenuePulse</a:t>
            </a:r>
            <a:r>
              <a:rPr lang="en-US" sz="1274" b="1" dirty="0">
                <a:solidFill>
                  <a:prstClr val="white"/>
                </a:solidFill>
                <a:latin typeface="Calibri" panose="020F0502020204030204"/>
              </a:rPr>
              <a:t> Tech Enabled Services Subscription</a:t>
            </a:r>
            <a:endParaRPr kumimoji="0" lang="en-IN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10D6E10-15A9-4BB0-8B84-EB8F7B0A7DDB}"/>
              </a:ext>
            </a:extLst>
          </p:cNvPr>
          <p:cNvGraphicFramePr>
            <a:graphicFrameLocks noGrp="1"/>
          </p:cNvGraphicFramePr>
          <p:nvPr/>
        </p:nvGraphicFramePr>
        <p:xfrm>
          <a:off x="-1" y="764288"/>
          <a:ext cx="2862471" cy="6244999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923545">
                  <a:extLst>
                    <a:ext uri="{9D8B030D-6E8A-4147-A177-3AD203B41FA5}">
                      <a16:colId xmlns:a16="http://schemas.microsoft.com/office/drawing/2014/main" val="1943171224"/>
                    </a:ext>
                  </a:extLst>
                </a:gridCol>
                <a:gridCol w="1938926">
                  <a:extLst>
                    <a:ext uri="{9D8B030D-6E8A-4147-A177-3AD203B41FA5}">
                      <a16:colId xmlns:a16="http://schemas.microsoft.com/office/drawing/2014/main" val="770515315"/>
                    </a:ext>
                  </a:extLst>
                </a:gridCol>
              </a:tblGrid>
              <a:tr h="565813">
                <a:tc>
                  <a:txBody>
                    <a:bodyPr/>
                    <a:lstStyle/>
                    <a:p>
                      <a:pPr algn="l"/>
                      <a:r>
                        <a:rPr lang="en-IN" sz="1000" dirty="0"/>
                        <a:t>Key Contacts</a:t>
                      </a:r>
                      <a:endParaRPr lang="en-IN" sz="1000" dirty="0">
                        <a:latin typeface="+mn-lt"/>
                      </a:endParaRPr>
                    </a:p>
                  </a:txBody>
                  <a:tcPr marL="91414" marR="91414" marT="45706" marB="45706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-82550">
                        <a:buFont typeface="Wingdings" panose="05000000000000000000" pitchFamily="2" charset="2"/>
                        <a:buChar char="§"/>
                      </a:pPr>
                      <a:r>
                        <a:rPr lang="en-IN" sz="900" dirty="0">
                          <a:hlinkClick r:id="rId3"/>
                        </a:rPr>
                        <a:t>Chuck Ingram</a:t>
                      </a:r>
                      <a:r>
                        <a:rPr lang="en-IN" sz="900" dirty="0"/>
                        <a:t>, CEO </a:t>
                      </a:r>
                    </a:p>
                    <a:p>
                      <a:pPr marL="82550" indent="-82550">
                        <a:buFont typeface="Wingdings" panose="05000000000000000000" pitchFamily="2" charset="2"/>
                        <a:buChar char="§"/>
                      </a:pPr>
                      <a:r>
                        <a:rPr lang="en-IN" sz="900" dirty="0">
                          <a:hlinkClick r:id="rId4"/>
                        </a:rPr>
                        <a:t>Avi Gupta</a:t>
                      </a:r>
                      <a:r>
                        <a:rPr lang="en-IN" sz="900" dirty="0"/>
                        <a:t>, CFO and COO</a:t>
                      </a:r>
                    </a:p>
                    <a:p>
                      <a:pPr marL="82550" indent="-82550">
                        <a:buFont typeface="Wingdings" panose="05000000000000000000" pitchFamily="2" charset="2"/>
                        <a:buChar char="§"/>
                      </a:pPr>
                      <a:r>
                        <a:rPr lang="nl-NL" sz="900" dirty="0">
                          <a:hlinkClick r:id="rId5" action="ppaction://hlinkfile"/>
                        </a:rPr>
                        <a:t>Chris Cognetta, </a:t>
                      </a:r>
                      <a:r>
                        <a:rPr lang="nl-NL" sz="900" dirty="0"/>
                        <a:t>MVP, CTIO</a:t>
                      </a:r>
                    </a:p>
                    <a:p>
                      <a:pPr marL="82550" indent="-82550">
                        <a:buFont typeface="Wingdings" panose="05000000000000000000" pitchFamily="2" charset="2"/>
                        <a:buChar char="§"/>
                      </a:pPr>
                      <a:r>
                        <a:rPr lang="nl-NL" sz="900" dirty="0">
                          <a:hlinkClick r:id="rId6"/>
                        </a:rPr>
                        <a:t>Tasha Widhson</a:t>
                      </a:r>
                      <a:r>
                        <a:rPr lang="nl-NL" sz="900" dirty="0"/>
                        <a:t>, Marketing</a:t>
                      </a:r>
                    </a:p>
                    <a:p>
                      <a:pPr marL="82550" indent="-82550">
                        <a:buFont typeface="Wingdings" panose="05000000000000000000" pitchFamily="2" charset="2"/>
                        <a:buChar char="§"/>
                      </a:pPr>
                      <a:r>
                        <a:rPr lang="nl-NL" sz="900" dirty="0">
                          <a:hlinkClick r:id="rId7"/>
                        </a:rPr>
                        <a:t>Mike Hauck</a:t>
                      </a:r>
                      <a:r>
                        <a:rPr lang="nl-NL" sz="900" dirty="0"/>
                        <a:t>, Value and Experience Officer</a:t>
                      </a:r>
                    </a:p>
                  </a:txBody>
                  <a:tcPr marL="91414" marR="91414" marT="45706" marB="45706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698487"/>
                  </a:ext>
                </a:extLst>
              </a:tr>
              <a:tr h="395711">
                <a:tc>
                  <a:txBody>
                    <a:bodyPr/>
                    <a:lstStyle/>
                    <a:p>
                      <a:pPr algn="l"/>
                      <a:r>
                        <a:rPr lang="en-IN" sz="1000" dirty="0"/>
                        <a:t>Microsoft Contacts</a:t>
                      </a:r>
                      <a:endParaRPr lang="en-IN" sz="1000" dirty="0">
                        <a:latin typeface="+mn-lt"/>
                      </a:endParaRPr>
                    </a:p>
                  </a:txBody>
                  <a:tcPr marL="91414" marR="91414" marT="45706" marB="45706" anchor="ctr"/>
                </a:tc>
                <a:tc>
                  <a:txBody>
                    <a:bodyPr/>
                    <a:lstStyle/>
                    <a:p>
                      <a:pPr marL="82550" indent="-82550">
                        <a:buFont typeface="Wingdings" panose="05000000000000000000" pitchFamily="2" charset="2"/>
                        <a:buChar char="§"/>
                      </a:pPr>
                      <a:r>
                        <a:rPr lang="en-IN" sz="900" dirty="0"/>
                        <a:t>PDM: Howard </a:t>
                      </a:r>
                      <a:r>
                        <a:rPr lang="en-IN" sz="900" dirty="0" err="1"/>
                        <a:t>Walovitch</a:t>
                      </a:r>
                      <a:endParaRPr lang="en-IN" sz="900" dirty="0"/>
                    </a:p>
                  </a:txBody>
                  <a:tcPr marL="91414" marR="91414" marT="45706" marB="45706" anchor="ctr"/>
                </a:tc>
                <a:extLst>
                  <a:ext uri="{0D108BD9-81ED-4DB2-BD59-A6C34878D82A}">
                    <a16:rowId xmlns:a16="http://schemas.microsoft.com/office/drawing/2014/main" val="4070226001"/>
                  </a:ext>
                </a:extLst>
              </a:tr>
              <a:tr h="815719">
                <a:tc>
                  <a:txBody>
                    <a:bodyPr/>
                    <a:lstStyle/>
                    <a:p>
                      <a:pPr algn="l"/>
                      <a:r>
                        <a:rPr lang="en-IN" sz="1000" dirty="0"/>
                        <a:t>Practice</a:t>
                      </a:r>
                      <a:endParaRPr lang="en-IN" sz="1000" dirty="0">
                        <a:latin typeface="+mn-lt"/>
                      </a:endParaRPr>
                    </a:p>
                  </a:txBody>
                  <a:tcPr marL="91414" marR="91414" marT="45706" marB="45706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900" dirty="0"/>
                        <a:t>Dynamics 365 CE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900" dirty="0"/>
                        <a:t>Power Platform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900" dirty="0"/>
                        <a:t>Coplot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900" dirty="0"/>
                        <a:t>Business Value </a:t>
                      </a:r>
                    </a:p>
                  </a:txBody>
                  <a:tcPr marL="91414" marR="91414" marT="45706" marB="45706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703705"/>
                  </a:ext>
                </a:extLst>
              </a:tr>
              <a:tr h="639242">
                <a:tc>
                  <a:txBody>
                    <a:bodyPr/>
                    <a:lstStyle/>
                    <a:p>
                      <a:pPr algn="l"/>
                      <a:r>
                        <a:rPr lang="en-IN" sz="1000"/>
                        <a:t>Industry Focus</a:t>
                      </a:r>
                      <a:endParaRPr lang="en-IN" sz="1000">
                        <a:latin typeface="+mn-lt"/>
                      </a:endParaRPr>
                    </a:p>
                  </a:txBody>
                  <a:tcPr marL="91414" marR="91414" marT="45706" marB="45706" anchor="ctr"/>
                </a:tc>
                <a:tc>
                  <a:txBody>
                    <a:bodyPr/>
                    <a:lstStyle/>
                    <a:p>
                      <a:pPr marL="82550" indent="-82550">
                        <a:buFont typeface="Wingdings" panose="05000000000000000000" pitchFamily="2" charset="2"/>
                        <a:buChar char="§"/>
                      </a:pPr>
                      <a:r>
                        <a:rPr lang="en-IN" sz="900" dirty="0"/>
                        <a:t>Insurance</a:t>
                      </a:r>
                    </a:p>
                    <a:p>
                      <a:pPr marL="82550" indent="-82550">
                        <a:buFont typeface="Wingdings" panose="05000000000000000000" pitchFamily="2" charset="2"/>
                        <a:buChar char="§"/>
                      </a:pPr>
                      <a:r>
                        <a:rPr lang="en-IN" sz="900" dirty="0"/>
                        <a:t>Financial Services</a:t>
                      </a:r>
                    </a:p>
                    <a:p>
                      <a:pPr marL="82550" marR="0" lvl="0" indent="-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N" sz="900" dirty="0"/>
                        <a:t>Professional Service</a:t>
                      </a:r>
                    </a:p>
                    <a:p>
                      <a:pPr marL="82550" marR="0" lvl="0" indent="-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N" sz="900" dirty="0"/>
                        <a:t>Wholesale Distribution</a:t>
                      </a:r>
                    </a:p>
                  </a:txBody>
                  <a:tcPr marL="91414" marR="91414" marT="45706" marB="45706" anchor="ctr"/>
                </a:tc>
                <a:extLst>
                  <a:ext uri="{0D108BD9-81ED-4DB2-BD59-A6C34878D82A}">
                    <a16:rowId xmlns:a16="http://schemas.microsoft.com/office/drawing/2014/main" val="1373473306"/>
                  </a:ext>
                </a:extLst>
              </a:tr>
              <a:tr h="395711">
                <a:tc>
                  <a:txBody>
                    <a:bodyPr/>
                    <a:lstStyle/>
                    <a:p>
                      <a:pPr algn="l"/>
                      <a:r>
                        <a:rPr lang="en-IN" sz="1000" dirty="0"/>
                        <a:t>Regional Coverage</a:t>
                      </a:r>
                      <a:endParaRPr lang="en-IN" sz="1000" dirty="0">
                        <a:latin typeface="+mn-lt"/>
                      </a:endParaRPr>
                    </a:p>
                  </a:txBody>
                  <a:tcPr marL="91414" marR="91414" marT="45706" marB="45706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-82550">
                        <a:buFont typeface="Wingdings" panose="05000000000000000000" pitchFamily="2" charset="2"/>
                        <a:buChar char="§"/>
                      </a:pPr>
                      <a:r>
                        <a:rPr lang="en-IN" sz="900" dirty="0"/>
                        <a:t>United States</a:t>
                      </a:r>
                    </a:p>
                  </a:txBody>
                  <a:tcPr marL="91414" marR="91414" marT="45706" marB="45706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968339"/>
                  </a:ext>
                </a:extLst>
              </a:tr>
              <a:tr h="776228">
                <a:tc>
                  <a:txBody>
                    <a:bodyPr/>
                    <a:lstStyle/>
                    <a:p>
                      <a:pPr algn="l"/>
                      <a:r>
                        <a:rPr lang="en-IN" sz="1000" dirty="0">
                          <a:highlight>
                            <a:srgbClr val="FFFF00"/>
                          </a:highlight>
                        </a:rPr>
                        <a:t>Engaged Districts </a:t>
                      </a:r>
                      <a:endParaRPr lang="en-IN" sz="1000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91414" marR="91414" marT="45706" marB="45706" anchor="ctr"/>
                </a:tc>
                <a:tc>
                  <a:txBody>
                    <a:bodyPr/>
                    <a:lstStyle/>
                    <a:p>
                      <a:pPr marL="82550" indent="-82550">
                        <a:buFont typeface="Wingdings" panose="05000000000000000000" pitchFamily="2" charset="2"/>
                        <a:buChar char="§"/>
                      </a:pPr>
                      <a:r>
                        <a:rPr lang="en-IN" sz="900" dirty="0"/>
                        <a:t>Southcentral - SMC</a:t>
                      </a:r>
                    </a:p>
                    <a:p>
                      <a:pPr marL="82550" indent="-82550">
                        <a:buFont typeface="Wingdings" panose="05000000000000000000" pitchFamily="2" charset="2"/>
                        <a:buChar char="§"/>
                      </a:pPr>
                      <a:r>
                        <a:rPr lang="en-IN" sz="900" dirty="0"/>
                        <a:t>Midwest - SMC</a:t>
                      </a:r>
                    </a:p>
                    <a:p>
                      <a:pPr marL="82550" marR="0" lvl="0" indent="-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N" sz="900" dirty="0"/>
                        <a:t>Southeast - SMC</a:t>
                      </a:r>
                    </a:p>
                    <a:p>
                      <a:pPr marL="82550" indent="-82550">
                        <a:buFont typeface="Wingdings" panose="05000000000000000000" pitchFamily="2" charset="2"/>
                        <a:buChar char="§"/>
                      </a:pPr>
                      <a:r>
                        <a:rPr lang="en-IN" sz="900" dirty="0"/>
                        <a:t>Northeast &amp; Mid-Atlantic – SMC and Enterprise</a:t>
                      </a:r>
                    </a:p>
                    <a:p>
                      <a:pPr marL="82550" indent="-82550">
                        <a:buFont typeface="Wingdings" panose="05000000000000000000" pitchFamily="2" charset="2"/>
                        <a:buChar char="§"/>
                      </a:pPr>
                      <a:r>
                        <a:rPr lang="en-IN" sz="900" dirty="0"/>
                        <a:t>Incubating West – SMC </a:t>
                      </a:r>
                    </a:p>
                  </a:txBody>
                  <a:tcPr marL="91414" marR="91414" marT="45706" marB="45706" anchor="ctr"/>
                </a:tc>
                <a:extLst>
                  <a:ext uri="{0D108BD9-81ED-4DB2-BD59-A6C34878D82A}">
                    <a16:rowId xmlns:a16="http://schemas.microsoft.com/office/drawing/2014/main" val="3702238010"/>
                  </a:ext>
                </a:extLst>
              </a:tr>
              <a:tr h="700125">
                <a:tc>
                  <a:txBody>
                    <a:bodyPr/>
                    <a:lstStyle/>
                    <a:p>
                      <a:pPr algn="l"/>
                      <a:r>
                        <a:rPr lang="en-IN" sz="900" dirty="0"/>
                        <a:t>Specializations &amp; Advanced Specializations </a:t>
                      </a:r>
                      <a:endParaRPr lang="en-IN" sz="900" dirty="0">
                        <a:latin typeface="+mn-lt"/>
                      </a:endParaRPr>
                    </a:p>
                  </a:txBody>
                  <a:tcPr marL="91414" marR="91414" marT="45706" marB="45706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-82550">
                        <a:buFont typeface="Wingdings" panose="05000000000000000000" pitchFamily="2" charset="2"/>
                        <a:buChar char="§"/>
                      </a:pPr>
                      <a:r>
                        <a:rPr lang="en-IN" sz="900" dirty="0"/>
                        <a:t>Dynamics CE Sales </a:t>
                      </a:r>
                    </a:p>
                    <a:p>
                      <a:pPr marL="82550" indent="-82550">
                        <a:buFont typeface="Wingdings" panose="05000000000000000000" pitchFamily="2" charset="2"/>
                        <a:buChar char="§"/>
                      </a:pPr>
                      <a:r>
                        <a:rPr lang="en-IN" sz="900" dirty="0"/>
                        <a:t>Customer Insights </a:t>
                      </a:r>
                    </a:p>
                    <a:p>
                      <a:pPr marL="82550" indent="-82550">
                        <a:buFont typeface="Wingdings" panose="05000000000000000000" pitchFamily="2" charset="2"/>
                        <a:buChar char="§"/>
                      </a:pPr>
                      <a:r>
                        <a:rPr lang="en-IN" sz="900" dirty="0"/>
                        <a:t>Power Platform – Power Apps </a:t>
                      </a:r>
                    </a:p>
                    <a:p>
                      <a:pPr marL="82550" indent="-82550">
                        <a:buFont typeface="Wingdings" panose="05000000000000000000" pitchFamily="2" charset="2"/>
                        <a:buChar char="§"/>
                      </a:pPr>
                      <a:r>
                        <a:rPr lang="en-IN" sz="900" dirty="0"/>
                        <a:t>Sales Co Pilot</a:t>
                      </a:r>
                    </a:p>
                  </a:txBody>
                  <a:tcPr marL="91414" marR="91414" marT="45706" marB="45706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82256"/>
                  </a:ext>
                </a:extLst>
              </a:tr>
              <a:tr h="639242">
                <a:tc>
                  <a:txBody>
                    <a:bodyPr/>
                    <a:lstStyle/>
                    <a:p>
                      <a:pPr algn="l"/>
                      <a:r>
                        <a:rPr lang="en-IN" sz="1000" dirty="0"/>
                        <a:t>Solutions  Plays</a:t>
                      </a:r>
                      <a:endParaRPr lang="en-IN" sz="1000" dirty="0">
                        <a:latin typeface="+mn-lt"/>
                      </a:endParaRPr>
                    </a:p>
                  </a:txBody>
                  <a:tcPr marL="91414" marR="91414" marT="45706" marB="45706" anchor="ctr"/>
                </a:tc>
                <a:tc>
                  <a:txBody>
                    <a:bodyPr/>
                    <a:lstStyle/>
                    <a:p>
                      <a:pPr marL="82550" indent="-82550">
                        <a:buFont typeface="Wingdings" panose="05000000000000000000" pitchFamily="2" charset="2"/>
                        <a:buChar char="§"/>
                      </a:pPr>
                      <a:r>
                        <a:rPr lang="en-US" sz="900" i="0" dirty="0"/>
                        <a:t>Major Accelerate Revenue </a:t>
                      </a:r>
                    </a:p>
                    <a:p>
                      <a:pPr marL="82550" indent="-82550">
                        <a:buFont typeface="Wingdings" panose="05000000000000000000" pitchFamily="2" charset="2"/>
                        <a:buChar char="§"/>
                      </a:pPr>
                      <a:r>
                        <a:rPr lang="en-US" sz="900" i="0" dirty="0"/>
                        <a:t>Copilot for Sales </a:t>
                      </a:r>
                    </a:p>
                    <a:p>
                      <a:pPr marL="82550" marR="0" lvl="0" indent="-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i="0" dirty="0"/>
                        <a:t>Minor Accelerate Innovation with Low Code</a:t>
                      </a:r>
                    </a:p>
                  </a:txBody>
                  <a:tcPr marL="91414" marR="91414" marT="45706" marB="45706" anchor="ctr"/>
                </a:tc>
                <a:extLst>
                  <a:ext uri="{0D108BD9-81ED-4DB2-BD59-A6C34878D82A}">
                    <a16:rowId xmlns:a16="http://schemas.microsoft.com/office/drawing/2014/main" val="3367846014"/>
                  </a:ext>
                </a:extLst>
              </a:tr>
              <a:tr h="827883">
                <a:tc>
                  <a:txBody>
                    <a:bodyPr/>
                    <a:lstStyle/>
                    <a:p>
                      <a:pPr algn="l"/>
                      <a:r>
                        <a:rPr lang="en-IN" sz="900" dirty="0"/>
                        <a:t>Partner Offers including Marketplace Offers &amp; CSPS </a:t>
                      </a:r>
                      <a:endParaRPr lang="en-IN" sz="900" dirty="0">
                        <a:latin typeface="+mn-lt"/>
                      </a:endParaRPr>
                    </a:p>
                  </a:txBody>
                  <a:tcPr marL="91414" marR="91414" marT="45706" marB="45706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-82550">
                        <a:buFont typeface="Wingdings" panose="05000000000000000000" pitchFamily="2" charset="2"/>
                        <a:buChar char="§"/>
                      </a:pPr>
                      <a:r>
                        <a:rPr lang="en-IN" sz="800" dirty="0"/>
                        <a:t>Get Sales Copilot Right in 30 Days </a:t>
                      </a:r>
                    </a:p>
                    <a:p>
                      <a:pPr marL="82550" indent="-82550">
                        <a:buFont typeface="Wingdings" panose="05000000000000000000" pitchFamily="2" charset="2"/>
                        <a:buChar char="§"/>
                      </a:pPr>
                      <a:r>
                        <a:rPr lang="en-IN" sz="800" dirty="0"/>
                        <a:t>Get/Start CRM Right In 30 Days</a:t>
                      </a:r>
                    </a:p>
                    <a:p>
                      <a:pPr marL="82550" indent="-82550">
                        <a:buFont typeface="Wingdings" panose="05000000000000000000" pitchFamily="2" charset="2"/>
                        <a:buChar char="§"/>
                      </a:pPr>
                      <a:r>
                        <a:rPr lang="en-IN" sz="800" dirty="0"/>
                        <a:t>Pulse Subscription for D365 CE Sales </a:t>
                      </a:r>
                    </a:p>
                  </a:txBody>
                  <a:tcPr marL="91414" marR="91414" marT="45706" marB="45706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599610"/>
                  </a:ext>
                </a:extLst>
              </a:tr>
            </a:tbl>
          </a:graphicData>
        </a:graphic>
      </p:graphicFrame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AE358956-309E-3F36-2195-225633D84520}"/>
              </a:ext>
            </a:extLst>
          </p:cNvPr>
          <p:cNvGraphicFramePr>
            <a:graphicFrameLocks noGrp="1"/>
          </p:cNvGraphicFramePr>
          <p:nvPr/>
        </p:nvGraphicFramePr>
        <p:xfrm>
          <a:off x="2902226" y="1147048"/>
          <a:ext cx="928977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7320">
                  <a:extLst>
                    <a:ext uri="{9D8B030D-6E8A-4147-A177-3AD203B41FA5}">
                      <a16:colId xmlns:a16="http://schemas.microsoft.com/office/drawing/2014/main" val="147854128"/>
                    </a:ext>
                  </a:extLst>
                </a:gridCol>
                <a:gridCol w="3842454">
                  <a:extLst>
                    <a:ext uri="{9D8B030D-6E8A-4147-A177-3AD203B41FA5}">
                      <a16:colId xmlns:a16="http://schemas.microsoft.com/office/drawing/2014/main" val="3996714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Position congruentX If: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185" marR="0" lvl="0" indent="-171185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171185" marR="0" lvl="0" indent="-171185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Your Customer has Salesforce.com and has invested in MS stack.  Salesforce is expansive and is creating friction not fuel.  I need to a Salesforce takeout but show real value for the change.</a:t>
                      </a:r>
                    </a:p>
                    <a:p>
                      <a:pPr marL="171185" marR="0" lvl="0" indent="-171185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Salesforce Replace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-  Start CRM Right with AI Fueled Selling – Build a Revenue Based Business Case for Salesforce Replacement –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www.salesforceswitch.com</a:t>
                      </a:r>
                    </a:p>
                    <a:p>
                      <a:pPr marL="171185" marR="0" lvl="0" indent="-171185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Salesforce Surround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- Get CRM Right – Begin with Salesforce Surround Using Sales Copilot, Dialogue Prime, and Power Platform </a:t>
                      </a:r>
                    </a:p>
                    <a:p>
                      <a:pPr marL="171185" marR="0" lvl="0" indent="-171185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Usage and Renewals - Your customer has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Dynamics 365 CE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, they aren't getting the results they hoped for so you can’t drive active usage or expansion revenue.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#getcrmright 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171185" marR="0" lvl="0" indent="-171185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Your Customer is in Insurance, Professional Services or Wholesale Distribution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Industries</a:t>
                      </a:r>
                      <a:endParaRPr lang="en-US" sz="1000" i="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Managed Services: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Partner has a unique AI enabled subscription offering for D365 CE and Power Platform featuring Revenue Pulse Monitoring </a:t>
                      </a:r>
                      <a:r>
                        <a:rPr kumimoji="0" lang="en-I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Unlimited Support with SLA</a:t>
                      </a:r>
                    </a:p>
                    <a:p>
                      <a:pPr marL="171185" marR="0" lvl="0" indent="-171185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I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Backlog Management and Prioritization</a:t>
                      </a:r>
                    </a:p>
                    <a:p>
                      <a:pPr marL="171185" marR="0" lvl="0" indent="-171185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I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Enhancement and Expansion Sprints</a:t>
                      </a:r>
                      <a:endParaRPr kumimoji="0" lang="en-IN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171185" marR="0" lvl="0" indent="-171185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I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Environment and Azure consumption monitoring</a:t>
                      </a:r>
                    </a:p>
                    <a:p>
                      <a:pPr marL="171185" marR="0" lvl="0" indent="-171185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I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User Adoption monitoring</a:t>
                      </a:r>
                    </a:p>
                    <a:p>
                      <a:pPr marL="171185" marR="0" lvl="0" indent="-171185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I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Business outcome monitoring and alignment</a:t>
                      </a:r>
                    </a:p>
                    <a:p>
                      <a:pPr marL="171185" marR="0" lvl="0" indent="-171185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I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Revenue Operations as a Service</a:t>
                      </a:r>
                      <a:endParaRPr lang="en-US" sz="1050" i="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243860"/>
                  </a:ext>
                </a:extLst>
              </a:tr>
            </a:tbl>
          </a:graphicData>
        </a:graphic>
      </p:graphicFrame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25CB9067-84A8-AEB0-A67F-DDEEE268E6F7}"/>
              </a:ext>
            </a:extLst>
          </p:cNvPr>
          <p:cNvGraphicFramePr>
            <a:graphicFrameLocks noGrp="1"/>
          </p:cNvGraphicFramePr>
          <p:nvPr/>
        </p:nvGraphicFramePr>
        <p:xfrm>
          <a:off x="2886762" y="3025546"/>
          <a:ext cx="930523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2619">
                  <a:extLst>
                    <a:ext uri="{9D8B030D-6E8A-4147-A177-3AD203B41FA5}">
                      <a16:colId xmlns:a16="http://schemas.microsoft.com/office/drawing/2014/main" val="2845265795"/>
                    </a:ext>
                  </a:extLst>
                </a:gridCol>
                <a:gridCol w="4652619">
                  <a:extLst>
                    <a:ext uri="{9D8B030D-6E8A-4147-A177-3AD203B41FA5}">
                      <a16:colId xmlns:a16="http://schemas.microsoft.com/office/drawing/2014/main" val="3253009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congruentX Competitive Advantages</a:t>
                      </a:r>
                      <a:r>
                        <a:rPr kumimoji="0" lang="en-IN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185" marR="0" lvl="0" indent="-171185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171185" marR="0" lvl="0" indent="-171185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Built from the Ground Up to Align Business and Tech around Outcomes </a:t>
                      </a:r>
                    </a:p>
                    <a:p>
                      <a:pPr marL="171185" marR="0" lvl="0" indent="-171185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Senior team with leadership roles at large partners with large implementations</a:t>
                      </a:r>
                    </a:p>
                    <a:p>
                      <a:pPr marL="171185" marR="0" lvl="0" indent="-171185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Unique implementation approach based on a Low Friction Land then  Expand and Achieve Outcomes</a:t>
                      </a:r>
                    </a:p>
                    <a:p>
                      <a:pPr marL="171185" marR="0" lvl="0" indent="-171185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High Customer Satisfaction Active Usage and Re-Engagement Percentage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1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Customer Case Study: Rollins Inc  2.6m D365 Sales </a:t>
                      </a:r>
                      <a:endParaRPr kumimoji="0" lang="en-IN" sz="11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Problem </a:t>
                      </a:r>
                    </a:p>
                    <a:p>
                      <a:pPr marL="0" marR="0" lvl="0" indent="0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Rollins, Inc. is a global pest control company serving residential and commercial clients.</a:t>
                      </a:r>
                    </a:p>
                    <a:p>
                      <a:pPr marL="0" marR="0" lvl="0" indent="0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executive team in charge of the contact center believed they have a go to market strategy to get to 500 million from 350 million just not the technology.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Approach and Solution </a:t>
                      </a:r>
                    </a:p>
                    <a:p>
                      <a:pPr marL="0" marR="0" lvl="0" indent="0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Microsoft team leveraged programs to offer Rollins the best value possible including licensing discounts, ECIF.   Salesforce offered similar concessions to match every discount</a:t>
                      </a:r>
                    </a:p>
                    <a:p>
                      <a:pPr marL="0" marR="0" lvl="0" indent="0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very key learning was focusing on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business outcomes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 the big differentiator to help win the business.</a:t>
                      </a:r>
                    </a:p>
                    <a:p>
                      <a:pPr marL="0" marR="0" lvl="0" indent="0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Outcomes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CongruentX went deep on the outcomes side with Rollins.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CX even offered a financial guarantee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ensuring that with the implementation of the Microsoft solution Rollins would grow overall revenue by over 16.9 million in the first-year post go live and put consulting revenue on the line in making that guarantee.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288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Key Reference | Customer Wins | 100% Referenceable</a:t>
                      </a:r>
                    </a:p>
                    <a:p>
                      <a:pPr marL="0" marR="0" lvl="0" indent="0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7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12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12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12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12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12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536494"/>
                  </a:ext>
                </a:extLst>
              </a:tr>
            </a:tbl>
          </a:graphicData>
        </a:graphic>
      </p:graphicFrame>
      <p:pic>
        <p:nvPicPr>
          <p:cNvPr id="36" name="Picture 35">
            <a:hlinkClick r:id="rId8"/>
            <a:extLst>
              <a:ext uri="{FF2B5EF4-FFF2-40B4-BE49-F238E27FC236}">
                <a16:creationId xmlns:a16="http://schemas.microsoft.com/office/drawing/2014/main" id="{A66E4D9D-19D5-EE50-7E3F-CDFFDCD70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18" y="4825706"/>
            <a:ext cx="1022816" cy="19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D4E8BACB-4B8C-5B6E-C21E-6A8C72473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79" y="4779030"/>
            <a:ext cx="356530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National Advisors Trust Company | LinkedIn">
            <a:extLst>
              <a:ext uri="{FF2B5EF4-FFF2-40B4-BE49-F238E27FC236}">
                <a16:creationId xmlns:a16="http://schemas.microsoft.com/office/drawing/2014/main" id="{E0895712-88AB-1D50-4695-C370A4859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35" y="5129555"/>
            <a:ext cx="390940" cy="31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U.S. LUMBER Careers | Monster.com">
            <a:hlinkClick r:id="rId12"/>
            <a:extLst>
              <a:ext uri="{FF2B5EF4-FFF2-40B4-BE49-F238E27FC236}">
                <a16:creationId xmlns:a16="http://schemas.microsoft.com/office/drawing/2014/main" id="{B29F9735-673C-6FB7-FD11-681E2E094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18" y="5323303"/>
            <a:ext cx="535908" cy="29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West Bend Choice">
            <a:extLst>
              <a:ext uri="{FF2B5EF4-FFF2-40B4-BE49-F238E27FC236}">
                <a16:creationId xmlns:a16="http://schemas.microsoft.com/office/drawing/2014/main" id="{02E4541B-16DA-2738-78F2-DA9188832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748" y="4782477"/>
            <a:ext cx="847321" cy="2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17B9920-5528-6740-0D8E-9B78C192AD6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18700" y="4810107"/>
            <a:ext cx="471548" cy="32036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4346C1D-2CCD-5156-0499-5D13C1BCDA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19020" y="5065571"/>
            <a:ext cx="956968" cy="277495"/>
          </a:xfrm>
          <a:prstGeom prst="rect">
            <a:avLst/>
          </a:prstGeom>
        </p:spPr>
      </p:pic>
      <p:pic>
        <p:nvPicPr>
          <p:cNvPr id="44" name="Picture 43">
            <a:hlinkClick r:id="rId17"/>
            <a:extLst>
              <a:ext uri="{FF2B5EF4-FFF2-40B4-BE49-F238E27FC236}">
                <a16:creationId xmlns:a16="http://schemas.microsoft.com/office/drawing/2014/main" id="{DD39E8F1-9114-F708-C9D4-84A95382D5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93834" y="5452476"/>
            <a:ext cx="422473" cy="2285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73970B8-4F57-1CC3-FB76-6FABB000B8B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43069" y="5400964"/>
            <a:ext cx="1007628" cy="2929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D1B91AC-7013-370A-994F-7096E6F1EC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48932" y="5361210"/>
            <a:ext cx="583057" cy="24397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99165A1-AD35-80B1-F7F9-DD3EBFF350D0}"/>
              </a:ext>
            </a:extLst>
          </p:cNvPr>
          <p:cNvSpPr/>
          <p:nvPr/>
        </p:nvSpPr>
        <p:spPr>
          <a:xfrm>
            <a:off x="2990421" y="4565314"/>
            <a:ext cx="1219284" cy="1010308"/>
          </a:xfrm>
          <a:prstGeom prst="rect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" name="Table 49">
            <a:extLst>
              <a:ext uri="{FF2B5EF4-FFF2-40B4-BE49-F238E27FC236}">
                <a16:creationId xmlns:a16="http://schemas.microsoft.com/office/drawing/2014/main" id="{C402BCD7-5972-BEAA-77C1-A2FAD86F93D9}"/>
              </a:ext>
            </a:extLst>
          </p:cNvPr>
          <p:cNvGraphicFramePr>
            <a:graphicFrameLocks noGrp="1"/>
          </p:cNvGraphicFramePr>
          <p:nvPr/>
        </p:nvGraphicFramePr>
        <p:xfrm>
          <a:off x="2886762" y="5693962"/>
          <a:ext cx="9315171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396">
                  <a:extLst>
                    <a:ext uri="{9D8B030D-6E8A-4147-A177-3AD203B41FA5}">
                      <a16:colId xmlns:a16="http://schemas.microsoft.com/office/drawing/2014/main" val="2981670130"/>
                    </a:ext>
                  </a:extLst>
                </a:gridCol>
                <a:gridCol w="5043601">
                  <a:extLst>
                    <a:ext uri="{9D8B030D-6E8A-4147-A177-3AD203B41FA5}">
                      <a16:colId xmlns:a16="http://schemas.microsoft.com/office/drawing/2014/main" val="3580108960"/>
                    </a:ext>
                  </a:extLst>
                </a:gridCol>
                <a:gridCol w="2203174">
                  <a:extLst>
                    <a:ext uri="{9D8B030D-6E8A-4147-A177-3AD203B41FA5}">
                      <a16:colId xmlns:a16="http://schemas.microsoft.com/office/drawing/2014/main" val="3927092160"/>
                    </a:ext>
                  </a:extLst>
                </a:gridCol>
              </a:tblGrid>
              <a:tr h="165215">
                <a:tc gridSpan="3">
                  <a:txBody>
                    <a:bodyPr/>
                    <a:lstStyle/>
                    <a:p>
                      <a:pPr marL="0" marR="0" lvl="0" indent="0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Best way to engage CongruentX:</a:t>
                      </a:r>
                      <a:endParaRPr lang="en-US" sz="1200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268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1" dirty="0"/>
                        <a:t>By Scenario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By Territory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By Workload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648408"/>
                  </a:ext>
                </a:extLst>
              </a:tr>
              <a:tr h="422216">
                <a:tc>
                  <a:txBody>
                    <a:bodyPr/>
                    <a:lstStyle/>
                    <a:p>
                      <a:pPr marL="285101" marR="0" lvl="0" indent="-285101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Envisioning Lab </a:t>
                      </a:r>
                    </a:p>
                    <a:p>
                      <a:pPr marL="285101" marR="0" lvl="0" indent="-285101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 Sell Days</a:t>
                      </a:r>
                      <a:endParaRPr kumimoji="0" lang="en-US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UI Semilight"/>
                      </a:endParaRPr>
                    </a:p>
                    <a:p>
                      <a:pPr marL="285101" marR="0" lvl="0" indent="-285101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1:1 Customer strategy</a:t>
                      </a:r>
                    </a:p>
                    <a:p>
                      <a:pPr marL="285101" marR="0" lvl="0" indent="-285101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CX|MSGetCongruent.com</a:t>
                      </a:r>
                    </a:p>
                    <a:p>
                      <a:pPr marL="285101" marR="0" lvl="0" indent="-285101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Digital Sales Rooms</a:t>
                      </a:r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101" marR="0" lvl="0" indent="-285101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Land – Get Copilot for Sales Right in 30 Days</a:t>
                      </a:r>
                      <a:endParaRPr kumimoji="0" lang="en-US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UI Semilight"/>
                      </a:endParaRPr>
                    </a:p>
                    <a:p>
                      <a:pPr marL="285101" marR="0" lvl="0" indent="-285101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Expand – Get CRM Right in 30 Days </a:t>
                      </a:r>
                      <a:endParaRPr kumimoji="0" lang="en-US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UI Semilight"/>
                      </a:endParaRPr>
                    </a:p>
                    <a:p>
                      <a:pPr marL="285101" marR="0" lvl="0" indent="-285101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Revenue, Active Usage and Renewals with our Revenue Pulse Managed Services + Offering</a:t>
                      </a:r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101" marR="0" lvl="0" indent="-285101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Business Applications</a:t>
                      </a:r>
                      <a:endParaRPr kumimoji="0" lang="en-US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UI Semilight"/>
                      </a:endParaRPr>
                    </a:p>
                    <a:p>
                      <a:pPr marL="285101" marR="0" lvl="0" indent="-285101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Power Platform</a:t>
                      </a:r>
                    </a:p>
                    <a:p>
                      <a:pPr marL="285101" marR="0" lvl="0" indent="-285101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Copilot</a:t>
                      </a:r>
                    </a:p>
                    <a:p>
                      <a:pPr marL="285101" marR="0" lvl="0" indent="-285101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Azure</a:t>
                      </a:r>
                      <a:endParaRPr kumimoji="0" lang="en-US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UI Semiligh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684492"/>
                  </a:ext>
                </a:extLst>
              </a:tr>
            </a:tbl>
          </a:graphicData>
        </a:graphic>
      </p:graphicFrame>
      <p:pic>
        <p:nvPicPr>
          <p:cNvPr id="3" name="Picture 2" descr="Motion Industries announces $11.2 million Irondale facility, to hire 15 -  al.com">
            <a:extLst>
              <a:ext uri="{FF2B5EF4-FFF2-40B4-BE49-F238E27FC236}">
                <a16:creationId xmlns:a16="http://schemas.microsoft.com/office/drawing/2014/main" id="{A09DA63C-6BC7-AA4E-876E-D23399737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25" y="4785507"/>
            <a:ext cx="366278" cy="36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+E Networks Optimizes Campaign Performance and Measurement Efforts with  Branch and Horizon Media - Branch">
            <a:extLst>
              <a:ext uri="{FF2B5EF4-FFF2-40B4-BE49-F238E27FC236}">
                <a16:creationId xmlns:a16="http://schemas.microsoft.com/office/drawing/2014/main" id="{A5F79F50-5507-22FD-28FC-A841B86F1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987" y="4809498"/>
            <a:ext cx="509213" cy="29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CF0ADE-2697-6734-A3CB-4ECE0182B3F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015038" y="5178910"/>
            <a:ext cx="924949" cy="201262"/>
          </a:xfrm>
          <a:prstGeom prst="rect">
            <a:avLst/>
          </a:prstGeom>
        </p:spPr>
      </p:pic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D556032-CAE1-4AC2-F1BB-DA33B2FB27F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9" y="18826"/>
            <a:ext cx="1881851" cy="686322"/>
          </a:xfrm>
          <a:prstGeom prst="rect">
            <a:avLst/>
          </a:prstGeom>
        </p:spPr>
      </p:pic>
      <p:pic>
        <p:nvPicPr>
          <p:cNvPr id="1030" name="Picture 6" descr="Rollins, Inc. (ROL)">
            <a:extLst>
              <a:ext uri="{FF2B5EF4-FFF2-40B4-BE49-F238E27FC236}">
                <a16:creationId xmlns:a16="http://schemas.microsoft.com/office/drawing/2014/main" id="{DDA4E085-260A-5A39-683A-3C96B4B7F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507" y="5099220"/>
            <a:ext cx="674903" cy="34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dinosaur with a tie around its neck&#10;&#10;Description automatically generated">
            <a:extLst>
              <a:ext uri="{FF2B5EF4-FFF2-40B4-BE49-F238E27FC236}">
                <a16:creationId xmlns:a16="http://schemas.microsoft.com/office/drawing/2014/main" id="{C15A5E51-986B-F859-B7B9-B654F7ACF81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053232" y="18728"/>
            <a:ext cx="1135837" cy="110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48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662</Words>
  <Application>Microsoft Office PowerPoint</Application>
  <PresentationFormat>Widescreen</PresentationFormat>
  <Paragraphs>99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Tasha Widhson</dc:creator>
  <cp:lastModifiedBy>Tasha Widhson</cp:lastModifiedBy>
  <cp:revision>1</cp:revision>
  <dcterms:created xsi:type="dcterms:W3CDTF">2024-09-24T15:29:47Z</dcterms:created>
  <dcterms:modified xsi:type="dcterms:W3CDTF">2024-09-24T15:32:03Z</dcterms:modified>
</cp:coreProperties>
</file>